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25"/>
  </p:handoutMasterIdLst>
  <p:sldIdLst>
    <p:sldId id="256" r:id="rId3"/>
    <p:sldId id="257" r:id="rId4"/>
    <p:sldId id="258" r:id="rId6"/>
    <p:sldId id="259" r:id="rId7"/>
    <p:sldId id="260" r:id="rId8"/>
    <p:sldId id="261" r:id="rId9"/>
    <p:sldId id="280" r:id="rId10"/>
    <p:sldId id="281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9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4034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CC61E-C74F-4E50-8CA4-1FAEB8404D0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18424-C296-4567-B9BF-046CBEC650A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18424-C296-4567-B9BF-046CBEC65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18424-C296-4567-B9BF-046CBEC65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C4B4-0010-4EC0-84BD-CAF08C837516}" type="datetime1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DC3B-D41B-4B64-A41C-2E2769F290C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D0D1-467E-415C-B953-6BBCC875A74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A520-2449-4F69-ADD7-5FB31CED2FA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FF9-7141-4830-9B74-05DB68E005B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6E09-38B2-4F09-88EE-C582B6B6E2F3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5357-F500-4B7A-B706-463009B6BD88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F3F3-06FE-4638-8884-95B614A3FFA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98821-76A9-4430-B5D7-B983E33D41B6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FB06-CE11-4629-959B-0A83312E5F7E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/>
              <a:t>单击此处编辑母版文本样式</a:t>
            </a:r>
            <a:endParaRPr lang="zh-CN" altLang="en-US"/>
          </a:p>
          <a:p>
            <a:pPr lvl="1" eaLnBrk="1" latinLnBrk="0" hangingPunct="1"/>
            <a:r>
              <a:rPr lang="zh-CN" altLang="en-US"/>
              <a:t>第二级</a:t>
            </a:r>
            <a:endParaRPr lang="zh-CN" altLang="en-US"/>
          </a:p>
          <a:p>
            <a:pPr lvl="2" eaLnBrk="1" latinLnBrk="0" hangingPunct="1"/>
            <a:r>
              <a:rPr lang="zh-CN" altLang="en-US"/>
              <a:t>第三级</a:t>
            </a:r>
            <a:endParaRPr lang="zh-CN" altLang="en-US"/>
          </a:p>
          <a:p>
            <a:pPr lvl="3" eaLnBrk="1" latinLnBrk="0" hangingPunct="1"/>
            <a:r>
              <a:rPr lang="zh-CN" altLang="en-US"/>
              <a:t>第四级</a:t>
            </a:r>
            <a:endParaRPr lang="zh-CN" altLang="en-US"/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BDA1-E58A-40DC-9471-6B410E120052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  <a:endParaRPr kumimoji="0" lang="zh-CN" altLang="en-US"/>
          </a:p>
          <a:p>
            <a:pPr lvl="1" eaLnBrk="1" latinLnBrk="0" hangingPunct="1"/>
            <a:r>
              <a:rPr kumimoji="0" lang="zh-CN" altLang="en-US"/>
              <a:t>第二级</a:t>
            </a:r>
            <a:endParaRPr kumimoji="0" lang="zh-CN" altLang="en-US"/>
          </a:p>
          <a:p>
            <a:pPr lvl="2" eaLnBrk="1" latinLnBrk="0" hangingPunct="1"/>
            <a:r>
              <a:rPr kumimoji="0" lang="zh-CN" altLang="en-US"/>
              <a:t>第三级</a:t>
            </a:r>
            <a:endParaRPr kumimoji="0" lang="zh-CN" altLang="en-US"/>
          </a:p>
          <a:p>
            <a:pPr lvl="3" eaLnBrk="1" latinLnBrk="0" hangingPunct="1"/>
            <a:r>
              <a:rPr kumimoji="0" lang="zh-CN" altLang="en-US"/>
              <a:t>第四级</a:t>
            </a:r>
            <a:endParaRPr kumimoji="0" lang="zh-CN" altLang="en-US"/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842498-AFB6-4683-B838-CBBF28C77400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632" y="4077072"/>
            <a:ext cx="6400800" cy="948680"/>
          </a:xfrm>
        </p:spPr>
        <p:txBody>
          <a:bodyPr>
            <a:normAutofit/>
          </a:bodyPr>
          <a:lstStyle/>
          <a:p>
            <a:r>
              <a:rPr lang="en-US" altLang="zh-CN" sz="3500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2022</a:t>
            </a:r>
            <a:r>
              <a:rPr lang="zh-CN" altLang="en-US" sz="3500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年</a:t>
            </a:r>
            <a:r>
              <a:rPr lang="en-US" altLang="zh-CN" sz="35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3</a:t>
            </a:r>
            <a:r>
              <a:rPr lang="zh-CN" altLang="en-US" sz="3500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月</a:t>
            </a:r>
            <a:endParaRPr lang="zh-CN" altLang="en-US" sz="3500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57200" y="1556792"/>
            <a:ext cx="8229600" cy="1419163"/>
          </a:xfrm>
        </p:spPr>
        <p:txBody>
          <a:bodyPr>
            <a:noAutofit/>
          </a:bodyPr>
          <a:lstStyle/>
          <a:p>
            <a:r>
              <a:rPr lang="zh-CN" altLang="en-US" sz="38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黔</a:t>
            </a:r>
            <a:r>
              <a:rPr lang="zh-CN" altLang="en-US" sz="38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南幼专</a:t>
            </a:r>
            <a:r>
              <a:rPr lang="en-US" altLang="zh-CN" sz="38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2022</a:t>
            </a:r>
            <a:r>
              <a:rPr lang="zh-CN" altLang="en-US" sz="38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年分类招生线上考试</a:t>
            </a:r>
            <a:br>
              <a:rPr lang="en-US" altLang="zh-CN" sz="38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</a:br>
            <a:r>
              <a:rPr lang="zh-CN" altLang="en-US" sz="3800" dirty="0" smtClean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考生</a:t>
            </a:r>
            <a:r>
              <a:rPr lang="zh-CN" altLang="en-US" sz="3800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操作手册</a:t>
            </a:r>
            <a:endParaRPr lang="zh-CN" altLang="en-US" sz="3800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796950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1.4 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环境准备</a:t>
            </a:r>
            <a:r>
              <a:rPr lang="en-US" altLang="zh-CN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—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考场整体环境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5576" y="980728"/>
            <a:ext cx="1473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考场环境</a:t>
            </a:r>
            <a:endParaRPr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544" y="1484784"/>
            <a:ext cx="8424936" cy="80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ts val="2800"/>
              </a:lnSpc>
            </a:pPr>
            <a:r>
              <a:rPr lang="zh-CN" altLang="en-US" sz="20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考生应选择独立安静的房间独自参加网络</a:t>
            </a:r>
            <a:r>
              <a:rPr lang="zh-CN" altLang="en-US" sz="20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远程考试</a:t>
            </a:r>
            <a:r>
              <a:rPr lang="zh-CN" altLang="en-US" sz="20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。考试期间，房间应全程保持安静明亮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5576" y="2420888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注意事项</a:t>
            </a:r>
            <a:endParaRPr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5576" y="3068960"/>
            <a:ext cx="8136904" cy="2245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zh-CN" altLang="en-US" sz="20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➢除必要</a:t>
            </a:r>
            <a:r>
              <a:rPr lang="zh-CN" altLang="en-US" sz="2000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的考试</a:t>
            </a:r>
            <a:r>
              <a:rPr lang="zh-CN" altLang="en-US" sz="20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设备和招生院部要求的考试用品外，不得携带任何纸质材料和电子设备（ 包括耳机）进入考场。</a:t>
            </a:r>
            <a:endParaRPr lang="zh-CN" altLang="en-US" sz="20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ts val="2800"/>
              </a:lnSpc>
            </a:pPr>
            <a:r>
              <a:rPr lang="zh-CN" altLang="en-US" sz="20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➢考场内除考生本人，不得出现其他人员或声音。</a:t>
            </a:r>
            <a:endParaRPr lang="zh-CN" altLang="en-US" sz="20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>
              <a:lnSpc>
                <a:spcPts val="2800"/>
              </a:lnSpc>
            </a:pPr>
            <a:r>
              <a:rPr lang="zh-CN" altLang="en-US" sz="20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➢杜绝手机电话呼入，取消社交软件音视频通话邀请，关闭其他</a:t>
            </a:r>
            <a:r>
              <a:rPr lang="en-US" altLang="zh-CN" sz="20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APP</a:t>
            </a:r>
            <a:r>
              <a:rPr lang="zh-CN" altLang="en-US" sz="20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的消息通知，关闭手机锁屏、录音、录屏、直播、外放音乐、闹钟等其他可能影响考试的应用程序。</a:t>
            </a:r>
            <a:endParaRPr lang="zh-CN" altLang="en-US" sz="20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96950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1.5 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环境准备</a:t>
            </a:r>
            <a:r>
              <a:rPr lang="en-US" altLang="zh-CN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—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机位布置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1560" y="1651447"/>
            <a:ext cx="82089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zh-CN" altLang="en-US" sz="2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背靠墙面摆放，与考生本人间隔不超过</a:t>
            </a:r>
            <a:r>
              <a:rPr lang="en-US" altLang="zh-CN" sz="2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50</a:t>
            </a:r>
            <a:r>
              <a:rPr lang="zh-CN" altLang="en-US" sz="22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厘米，从考生正面拍摄。</a:t>
            </a:r>
            <a:endParaRPr lang="zh-CN" altLang="en-US" sz="220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20888"/>
            <a:ext cx="3220194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矩形 6"/>
          <p:cNvSpPr/>
          <p:nvPr/>
        </p:nvSpPr>
        <p:spPr>
          <a:xfrm>
            <a:off x="4919858" y="2505670"/>
            <a:ext cx="3160368" cy="922020"/>
          </a:xfrm>
          <a:prstGeom prst="rect">
            <a:avLst/>
          </a:prstGeom>
          <a:solidFill>
            <a:schemeClr val="bg2"/>
          </a:solidFill>
          <a:ln cmpd="dbl">
            <a:solidFill>
              <a:srgbClr val="00B0F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全程考生正面免冠朝向摄像头，视线始终注视此摄像头，保证面部清晰无遮挡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27890" y="3502749"/>
            <a:ext cx="3152336" cy="646331"/>
          </a:xfrm>
          <a:prstGeom prst="rect">
            <a:avLst/>
          </a:prstGeom>
          <a:solidFill>
            <a:schemeClr val="bg2"/>
          </a:solidFill>
          <a:ln cmpd="dbl">
            <a:solidFill>
              <a:srgbClr val="00B0F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不得佩戴口罩，头发不得遮挡耳朵，不得戴耳饰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911874" y="4233862"/>
            <a:ext cx="3168352" cy="923330"/>
          </a:xfrm>
          <a:prstGeom prst="rect">
            <a:avLst/>
          </a:prstGeom>
          <a:solidFill>
            <a:schemeClr val="bg2"/>
          </a:solidFill>
          <a:ln cmpd="dbl">
            <a:solidFill>
              <a:srgbClr val="00B0F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视频背景必须是真实环境，不得使用虚拟环境，中途不得更换视频背景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01562" y="5229200"/>
            <a:ext cx="3178664" cy="646331"/>
          </a:xfrm>
          <a:prstGeom prst="rect">
            <a:avLst/>
          </a:prstGeom>
          <a:solidFill>
            <a:schemeClr val="bg2"/>
          </a:solidFill>
          <a:ln cmpd="dbl">
            <a:solidFill>
              <a:srgbClr val="00B0F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保证头肩部及双手出现在视频画面正中间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-27384"/>
            <a:ext cx="7772400" cy="940966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1.6 </a:t>
            </a:r>
            <a:r>
              <a:rPr lang="zh-CN" altLang="en-US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视  频  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提  交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536" y="1052994"/>
            <a:ext cx="8568952" cy="1168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ts val="2800"/>
              </a:lnSpc>
            </a:pPr>
            <a:endParaRPr lang="zh-CN" altLang="en-US" dirty="0"/>
          </a:p>
          <a:p>
            <a:pPr indent="457200">
              <a:lnSpc>
                <a:spcPts val="2800"/>
              </a:lnSpc>
            </a:pPr>
            <a:r>
              <a:rPr lang="zh-CN" altLang="en-US" dirty="0"/>
              <a:t>考生应按招生就业处要求，于</a:t>
            </a:r>
            <a:r>
              <a:rPr lang="en-US" altLang="zh-CN" dirty="0"/>
              <a:t>2022</a:t>
            </a:r>
            <a:r>
              <a:rPr lang="zh-CN" altLang="en-US" dirty="0"/>
              <a:t>年</a:t>
            </a:r>
            <a:r>
              <a:rPr lang="en-US" altLang="zh-CN" dirty="0"/>
              <a:t>3</a:t>
            </a:r>
            <a:r>
              <a:rPr lang="zh-CN" altLang="en-US" dirty="0"/>
              <a:t>月</a:t>
            </a:r>
            <a:r>
              <a:rPr lang="en-US" altLang="zh-CN" dirty="0"/>
              <a:t>25</a:t>
            </a:r>
            <a:r>
              <a:rPr lang="zh-CN" altLang="en-US" dirty="0"/>
              <a:t>日之前将个人视频或图片发送至指定邮箱。（具体见考试通知）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95784" y="3572912"/>
            <a:ext cx="7992888" cy="80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zh-CN" altLang="en-US" dirty="0"/>
              <a:t>➢ 材料一旦提交，不可修改；</a:t>
            </a:r>
            <a:endParaRPr lang="zh-CN" altLang="en-US" dirty="0"/>
          </a:p>
          <a:p>
            <a:pPr>
              <a:lnSpc>
                <a:spcPts val="2800"/>
              </a:lnSpc>
            </a:pPr>
            <a:r>
              <a:rPr lang="zh-CN" altLang="en-US" dirty="0"/>
              <a:t>➢ 如上传材料不符合文件要求，将此项得分为零。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11684" y="2853209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注意事项：</a:t>
            </a:r>
            <a:endParaRPr lang="zh-CN" alt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130622"/>
            <a:ext cx="7772400" cy="850106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1.7 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模  拟  演  练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1124744"/>
            <a:ext cx="7992888" cy="1527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ts val="2800"/>
              </a:lnSpc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考生应提前做好前期准备工作，认真学习系统具体操作流程，按照招生就业处通知要求，于</a:t>
            </a:r>
            <a:r>
              <a:rPr lang="en-US" altLang="zh-CN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2022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年</a:t>
            </a:r>
            <a:r>
              <a:rPr lang="en-US" altLang="zh-CN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3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月</a:t>
            </a:r>
            <a:r>
              <a:rPr lang="en-US" altLang="zh-CN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25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日下午</a:t>
            </a:r>
            <a:r>
              <a:rPr lang="en-US" altLang="zh-CN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14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：</a:t>
            </a:r>
            <a:r>
              <a:rPr lang="en-US" altLang="zh-CN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30-17:30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参加模拟演练，熟悉考试流程，检测设备和环境是否满足考试要求，从而确保考试顺利开展。如模拟演练过程中遇到困难或问题，可及时与技术人员沟通。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53368"/>
            <a:ext cx="5760640" cy="387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2132856"/>
            <a:ext cx="7772400" cy="2016224"/>
          </a:xfrm>
        </p:spPr>
        <p:txBody>
          <a:bodyPr>
            <a:noAutofit/>
          </a:bodyPr>
          <a:lstStyle/>
          <a:p>
            <a:pPr algn="ctr"/>
            <a:r>
              <a:rPr lang="en-US" altLang="zh-CN" sz="98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02 </a:t>
            </a:r>
            <a:r>
              <a:rPr lang="zh-CN" altLang="en-US" sz="98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线上考试</a:t>
            </a:r>
            <a:endParaRPr lang="zh-CN" altLang="en-US" sz="9800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544" y="404356"/>
            <a:ext cx="1944217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CN" altLang="en-US" sz="3200" b="1" cap="all" dirty="0" smtClean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3200" b="1" cap="all" dirty="0" smtClean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0 </a:t>
            </a:r>
            <a:r>
              <a:rPr lang="zh-CN" altLang="en-US" sz="3200" b="1" cap="all" dirty="0" smtClean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抽 签</a:t>
            </a:r>
            <a:endParaRPr lang="zh-CN" altLang="en-US" sz="3200" b="1" cap="all" dirty="0"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360" y="1124585"/>
            <a:ext cx="6788150" cy="1168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ts val="2800"/>
              </a:lnSpc>
            </a:pPr>
            <a:r>
              <a:rPr lang="zh-CN" altLang="en-US" dirty="0"/>
              <a:t>考生于</a:t>
            </a:r>
            <a:r>
              <a:rPr lang="en-US" altLang="zh-CN" dirty="0"/>
              <a:t>2022</a:t>
            </a:r>
            <a:r>
              <a:rPr lang="zh-CN" altLang="en-US" dirty="0"/>
              <a:t>年</a:t>
            </a:r>
            <a:r>
              <a:rPr lang="en-US" altLang="zh-CN" dirty="0"/>
              <a:t>3</a:t>
            </a:r>
            <a:r>
              <a:rPr lang="zh-CN" altLang="en-US" dirty="0"/>
              <a:t>月</a:t>
            </a:r>
            <a:r>
              <a:rPr lang="en-US" altLang="zh-CN" dirty="0"/>
              <a:t>26</a:t>
            </a:r>
            <a:r>
              <a:rPr lang="zh-CN" altLang="en-US" dirty="0"/>
              <a:t>日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00</a:t>
            </a:r>
            <a:r>
              <a:rPr lang="zh-CN" altLang="en-US" dirty="0" smtClean="0"/>
              <a:t>登录腾讯会议，</a:t>
            </a:r>
            <a:r>
              <a:rPr lang="zh-CN" altLang="en-US" dirty="0"/>
              <a:t>点击</a:t>
            </a:r>
            <a:r>
              <a:rPr lang="zh-CN" altLang="en-US" dirty="0" smtClean="0"/>
              <a:t>“加入会议”</a:t>
            </a:r>
            <a:r>
              <a:rPr lang="zh-CN" altLang="en-US" dirty="0"/>
              <a:t>进入考试列表界面，查看并确认考试时间要求及考场信息</a:t>
            </a:r>
            <a:r>
              <a:rPr lang="zh-CN" altLang="en-US" dirty="0" smtClean="0"/>
              <a:t>。</a:t>
            </a:r>
            <a:r>
              <a:rPr lang="zh-CN" altLang="en-US" dirty="0"/>
              <a:t>观看</a:t>
            </a:r>
            <a:r>
              <a:rPr lang="zh-CN" altLang="en-US" dirty="0" smtClean="0"/>
              <a:t>主持人完成抽签工作，抽签截图发至</a:t>
            </a:r>
            <a:r>
              <a:rPr lang="en-US" altLang="zh-CN" dirty="0" smtClean="0"/>
              <a:t>QQ</a:t>
            </a:r>
            <a:r>
              <a:rPr lang="zh-CN" altLang="en-US" dirty="0" smtClean="0"/>
              <a:t>群。</a:t>
            </a:r>
            <a:endParaRPr lang="zh-CN" alt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290" y="2708920"/>
            <a:ext cx="5175752" cy="40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544" y="764401"/>
            <a:ext cx="1944217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CN" altLang="en-US" sz="3200" b="1" cap="all" dirty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① </a:t>
            </a:r>
            <a:r>
              <a:rPr lang="zh-CN" altLang="en-US" sz="3200" b="1" cap="all" dirty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候 考</a:t>
            </a:r>
            <a:endParaRPr lang="zh-CN" altLang="en-US" sz="3200" b="1" cap="all" dirty="0"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544" y="1313656"/>
            <a:ext cx="4824536" cy="1527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ts val="2800"/>
              </a:lnSpc>
            </a:pPr>
            <a:r>
              <a:rPr lang="zh-CN" altLang="en-US" dirty="0" smtClean="0"/>
              <a:t>待</a:t>
            </a:r>
            <a:r>
              <a:rPr lang="zh-CN" altLang="en-US" dirty="0" smtClean="0"/>
              <a:t>主持人抽签完成后，修改备注信息（以考生序号命名）。</a:t>
            </a:r>
            <a:r>
              <a:rPr lang="zh-CN" altLang="en-US" dirty="0"/>
              <a:t>进入考场候考界面，查看考试开始时间、考试顺序</a:t>
            </a:r>
            <a:r>
              <a:rPr lang="zh-CN" altLang="en-US" dirty="0" smtClean="0"/>
              <a:t>、工作人员</a:t>
            </a:r>
            <a:r>
              <a:rPr lang="zh-CN" altLang="en-US" dirty="0"/>
              <a:t>发送的群消息和私信等，随时关注考场动态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5" b="5501"/>
          <a:stretch>
            <a:fillRect/>
          </a:stretch>
        </p:blipFill>
        <p:spPr>
          <a:xfrm>
            <a:off x="5724128" y="1313656"/>
            <a:ext cx="3086100" cy="51346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9552" y="908720"/>
            <a:ext cx="2040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cap="all" dirty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② 入  场</a:t>
            </a:r>
            <a:endParaRPr lang="zh-CN" altLang="en-US" sz="3200" b="1" cap="all" dirty="0"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9552" y="1556792"/>
            <a:ext cx="5040560" cy="1527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ts val="2800"/>
              </a:lnSpc>
            </a:pP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主持人邀请进入会议室，考生同意后，及时打开声音及画面。按照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考务人员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要求，配合工作人员进行“考生身份验证”、考试环境查验以及随身物品检查，测试音视频效果。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0" b="5719"/>
          <a:stretch>
            <a:fillRect/>
          </a:stretch>
        </p:blipFill>
        <p:spPr>
          <a:xfrm>
            <a:off x="5796136" y="1418329"/>
            <a:ext cx="3086100" cy="520092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764704"/>
            <a:ext cx="20409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cap="all" dirty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③ 面 试 </a:t>
            </a:r>
            <a:endParaRPr lang="zh-CN" altLang="en-US" sz="3200" b="1" cap="all" dirty="0"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5552" y="1484784"/>
            <a:ext cx="4640504" cy="1527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ts val="2800"/>
              </a:lnSpc>
            </a:pP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按照工作人员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安排抽取试题，进行线上考试，确认全部作答完毕后，考试结束，</a:t>
            </a: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在界面右上角点击“离开”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退出考场，此时将不可再次进入考场。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8" b="5719"/>
          <a:stretch>
            <a:fillRect/>
          </a:stretch>
        </p:blipFill>
        <p:spPr>
          <a:xfrm>
            <a:off x="5673386" y="1092586"/>
            <a:ext cx="3086100" cy="52009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矩形 6"/>
          <p:cNvSpPr/>
          <p:nvPr/>
        </p:nvSpPr>
        <p:spPr>
          <a:xfrm>
            <a:off x="8245186" y="1057091"/>
            <a:ext cx="514300" cy="51129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2141984"/>
            <a:ext cx="7772400" cy="1935088"/>
          </a:xfrm>
        </p:spPr>
        <p:txBody>
          <a:bodyPr>
            <a:noAutofit/>
          </a:bodyPr>
          <a:lstStyle/>
          <a:p>
            <a:r>
              <a:rPr lang="en-US" altLang="zh-CN" sz="98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03  </a:t>
            </a:r>
            <a:r>
              <a:rPr lang="zh-CN" altLang="en-US" sz="98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问题处理</a:t>
            </a:r>
            <a:endParaRPr lang="zh-CN" altLang="en-US" sz="9800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/>
          <p:nvPr/>
        </p:nvSpPr>
        <p:spPr>
          <a:xfrm>
            <a:off x="899592" y="3140968"/>
            <a:ext cx="7772400" cy="108012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07504" y="2080475"/>
            <a:ext cx="88569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98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01 </a:t>
            </a:r>
            <a:r>
              <a:rPr lang="zh-CN" altLang="en-US" sz="98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前期准备</a:t>
            </a:r>
            <a:endParaRPr lang="en-US" altLang="zh-CN" sz="9800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  <a:p>
            <a:pPr algn="ctr"/>
            <a:endParaRPr lang="zh-CN" altLang="en-US" sz="5400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  <a:p>
            <a:pPr algn="ctr"/>
            <a:r>
              <a:rPr lang="zh-CN" altLang="en-US" sz="2000" dirty="0"/>
              <a:t>●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zh-CN" altLang="en-US" sz="20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硬件准备 </a:t>
            </a:r>
            <a:r>
              <a:rPr lang="zh-CN" altLang="en-US" sz="2000" dirty="0">
                <a:latin typeface="方正剪纸简体" pitchFamily="65" charset="-122"/>
                <a:ea typeface="方正剪纸简体" pitchFamily="65" charset="-122"/>
              </a:rPr>
              <a:t>●</a:t>
            </a:r>
            <a:r>
              <a:rPr lang="zh-CN" altLang="en-US" sz="20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 软件准备 </a:t>
            </a:r>
            <a:r>
              <a:rPr lang="zh-CN" altLang="en-US" sz="2000" dirty="0">
                <a:latin typeface="方正剪纸简体" pitchFamily="65" charset="-122"/>
                <a:ea typeface="方正剪纸简体" pitchFamily="65" charset="-122"/>
              </a:rPr>
              <a:t>●</a:t>
            </a:r>
            <a:r>
              <a:rPr lang="zh-CN" altLang="en-US" sz="20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 网络准备 </a:t>
            </a:r>
            <a:endParaRPr lang="en-US" altLang="zh-CN" sz="2000" dirty="0" smtClean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  <a:p>
            <a:pPr algn="ctr"/>
            <a:r>
              <a:rPr lang="zh-CN" altLang="en-US" sz="2000" dirty="0" smtClean="0">
                <a:latin typeface="方正剪纸简体" pitchFamily="65" charset="-122"/>
                <a:ea typeface="方正剪纸简体" pitchFamily="65" charset="-122"/>
              </a:rPr>
              <a:t>●</a:t>
            </a:r>
            <a:r>
              <a:rPr lang="zh-CN" altLang="en-US" sz="2000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 </a:t>
            </a:r>
            <a:r>
              <a:rPr lang="zh-CN" altLang="en-US" sz="20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环境准备 </a:t>
            </a:r>
            <a:r>
              <a:rPr lang="zh-CN" altLang="en-US" sz="2000" dirty="0">
                <a:latin typeface="方正剪纸简体" pitchFamily="65" charset="-122"/>
                <a:ea typeface="方正剪纸简体" pitchFamily="65" charset="-122"/>
              </a:rPr>
              <a:t>●</a:t>
            </a:r>
            <a:r>
              <a:rPr lang="zh-CN" altLang="en-US" sz="20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 视频</a:t>
            </a:r>
            <a:r>
              <a:rPr lang="zh-CN" altLang="en-US" sz="2000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提交 </a:t>
            </a:r>
            <a:r>
              <a:rPr lang="zh-CN" altLang="en-US" sz="2000" dirty="0">
                <a:latin typeface="方正剪纸简体" pitchFamily="65" charset="-122"/>
                <a:ea typeface="方正剪纸简体" pitchFamily="65" charset="-122"/>
              </a:rPr>
              <a:t>●</a:t>
            </a:r>
            <a:r>
              <a:rPr lang="zh-CN" altLang="en-US" sz="20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 模拟演练</a:t>
            </a:r>
            <a:endParaRPr lang="zh-CN" altLang="en-US" sz="2000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868958"/>
          </a:xfrm>
        </p:spPr>
        <p:txBody>
          <a:bodyPr/>
          <a:lstStyle/>
          <a:p>
            <a:pPr algn="ctr"/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问  题  处  理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➢ 如无法正常开启视频，请检查是否授权麦克风、摄像头</a:t>
            </a:r>
            <a:r>
              <a:rPr lang="en-US" altLang="zh-CN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/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相机。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➢ 如在考试过程中出现视频卡顿现象，可以尝试刷新界面。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➢ 如发生网络或设备故障，</a:t>
            </a:r>
            <a:r>
              <a:rPr lang="zh-CN" altLang="en-US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例如：视频传输画面中断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，第一时间采用招生就业处规定方式</a:t>
            </a: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与考试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技术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人员取得联系。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1916832"/>
            <a:ext cx="7772400" cy="2880320"/>
          </a:xfrm>
        </p:spPr>
        <p:txBody>
          <a:bodyPr>
            <a:normAutofit fontScale="90000"/>
          </a:bodyPr>
          <a:lstStyle/>
          <a:p>
            <a:pPr algn="ctr">
              <a:lnSpc>
                <a:spcPts val="12800"/>
              </a:lnSpc>
            </a:pPr>
            <a:r>
              <a:rPr lang="zh-CN" altLang="en-US" sz="60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祝各位考生一切顺利！</a:t>
            </a:r>
            <a:br>
              <a:rPr lang="zh-CN" altLang="en-US" sz="60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</a:br>
            <a:r>
              <a:rPr lang="zh-CN" altLang="en-US" sz="60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金秋九月与你相约！</a:t>
            </a:r>
            <a:endParaRPr lang="zh-CN" altLang="en-US" sz="6000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>
          <a:xfrm>
            <a:off x="115488" y="2287014"/>
            <a:ext cx="8928992" cy="22221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79712" y="476672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1.1 </a:t>
            </a:r>
            <a:r>
              <a:rPr lang="zh-CN" altLang="en-US" sz="4800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硬 件 准 备</a:t>
            </a:r>
            <a:endParaRPr lang="zh-CN" altLang="en-US" sz="4800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47864" y="2663706"/>
            <a:ext cx="2370664" cy="369332"/>
          </a:xfrm>
          <a:prstGeom prst="rect">
            <a:avLst/>
          </a:prstGeom>
          <a:noFill/>
          <a:ln>
            <a:solidFill>
              <a:schemeClr val="bg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建议使用手机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88880" y="4869160"/>
            <a:ext cx="5688632" cy="707886"/>
          </a:xfrm>
          <a:prstGeom prst="rect">
            <a:avLst/>
          </a:prstGeom>
          <a:noFill/>
          <a:ln>
            <a:solidFill>
              <a:schemeClr val="bg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2000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注意：有条件的考生可以多备一台通信设备，防止突发情况，能及时联系到考务工作人员</a:t>
            </a:r>
            <a:endParaRPr lang="zh-CN" altLang="en-US" sz="2000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2287014"/>
            <a:ext cx="1656184" cy="720080"/>
          </a:xfrm>
          <a:prstGeom prst="rect">
            <a:avLst/>
          </a:prstGeom>
          <a:solidFill>
            <a:schemeClr val="bg1"/>
          </a:solidFill>
          <a:ln>
            <a:noFill/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70367" y="1005880"/>
          <a:ext cx="8784976" cy="2808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2457"/>
                <a:gridCol w="8272519"/>
              </a:tblGrid>
              <a:tr h="142719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u="none" strike="noStrike" dirty="0"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</a:rPr>
                        <a:t>手</a:t>
                      </a:r>
                      <a:endParaRPr lang="en-US" altLang="zh-CN" sz="1800" b="0" u="none" strike="noStrike" dirty="0"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  <a:p>
                      <a:pPr algn="ctr" fontAlgn="ctr"/>
                      <a:r>
                        <a:rPr lang="zh-CN" altLang="en-US" sz="1800" b="0" u="none" strike="noStrike" dirty="0"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</a:rPr>
                        <a:t>机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7241" marR="7241" marT="72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</a:rPr>
                        <a:t>在手机应用商店，下载安装“腾讯会议”</a:t>
                      </a:r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</a:rPr>
                        <a:t>APP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7241" marR="7241" marT="72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11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0" u="none" strike="noStrike" dirty="0"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</a:rPr>
                        <a:t>电</a:t>
                      </a:r>
                      <a:endParaRPr lang="en-US" altLang="zh-CN" sz="1800" b="0" u="none" strike="noStrike" dirty="0"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  <a:p>
                      <a:pPr algn="ctr" fontAlgn="ctr"/>
                      <a:r>
                        <a:rPr lang="zh-CN" altLang="en-US" sz="1800" b="0" u="none" strike="noStrike" dirty="0"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</a:rPr>
                        <a:t>脑</a:t>
                      </a:r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7241" marR="7241" marT="72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u="none" strike="noStrike" dirty="0" smtClean="0"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</a:rPr>
                        <a:t>下载地址：</a:t>
                      </a:r>
                      <a:r>
                        <a:rPr lang="en-US" sz="1800" b="0" u="none" strike="noStrike" dirty="0" smtClean="0">
                          <a:effectLst/>
                          <a:latin typeface="楷体_GB2312" panose="02010609030101010101" pitchFamily="49" charset="-122"/>
                          <a:ea typeface="楷体_GB2312" panose="02010609030101010101" pitchFamily="49" charset="-122"/>
                        </a:rPr>
                        <a:t>https://meeting.tencent.com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楷体_GB2312" panose="02010609030101010101" pitchFamily="49" charset="-122"/>
                        <a:ea typeface="楷体_GB2312" panose="02010609030101010101" pitchFamily="49" charset="-122"/>
                      </a:endParaRPr>
                    </a:p>
                  </a:txBody>
                  <a:tcPr marL="7241" marR="7241" marT="7241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796950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1.2 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软件准备</a:t>
            </a:r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—</a:t>
            </a:r>
            <a:r>
              <a:rPr lang="zh-CN" altLang="en-US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下载安装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-306288"/>
            <a:ext cx="7772400" cy="1143000"/>
          </a:xfrm>
        </p:spPr>
        <p:txBody>
          <a:bodyPr/>
          <a:lstStyle/>
          <a:p>
            <a:pPr algn="ctr"/>
            <a:r>
              <a:rPr lang="en-US" altLang="zh-CN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1.2 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软件准备</a:t>
            </a:r>
            <a:r>
              <a:rPr lang="en-US" altLang="zh-CN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—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注册登录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5576" y="90872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打开“腾讯会议”</a:t>
            </a:r>
            <a:r>
              <a:rPr lang="en-US" altLang="zh-CN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APP</a:t>
            </a: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，选择“注册</a:t>
            </a:r>
            <a:r>
              <a:rPr lang="en-US" altLang="zh-CN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/</a:t>
            </a: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登录”，使用手机号</a:t>
            </a:r>
            <a:r>
              <a:rPr lang="en-US" altLang="zh-CN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+</a:t>
            </a: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验证码方式登录。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7" b="19128"/>
          <a:stretch>
            <a:fillRect/>
          </a:stretch>
        </p:blipFill>
        <p:spPr>
          <a:xfrm>
            <a:off x="1115616" y="1346692"/>
            <a:ext cx="3086100" cy="52172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矩形 5"/>
          <p:cNvSpPr/>
          <p:nvPr/>
        </p:nvSpPr>
        <p:spPr>
          <a:xfrm>
            <a:off x="1331640" y="4437112"/>
            <a:ext cx="2592288" cy="36004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60" b="12963"/>
          <a:stretch>
            <a:fillRect/>
          </a:stretch>
        </p:blipFill>
        <p:spPr>
          <a:xfrm>
            <a:off x="5148064" y="1346691"/>
            <a:ext cx="3086100" cy="521726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矩形 7"/>
          <p:cNvSpPr/>
          <p:nvPr/>
        </p:nvSpPr>
        <p:spPr>
          <a:xfrm>
            <a:off x="7164288" y="3140968"/>
            <a:ext cx="864096" cy="36004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130622"/>
            <a:ext cx="7772400" cy="922114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1.2</a:t>
            </a:r>
            <a:r>
              <a:rPr lang="zh-CN" altLang="en-US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软件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准备</a:t>
            </a:r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—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加入</a:t>
            </a:r>
            <a:r>
              <a:rPr lang="zh-CN" altLang="en-US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会议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052736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通过输入会议号方式加入指定会议，修改名称，调整入会选项（</a:t>
            </a:r>
            <a:r>
              <a:rPr lang="zh-CN" altLang="en-US" dirty="0" smtClean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禁止美颜</a:t>
            </a: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）。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1" b="21297"/>
          <a:stretch>
            <a:fillRect/>
          </a:stretch>
        </p:blipFill>
        <p:spPr>
          <a:xfrm>
            <a:off x="1115616" y="1464798"/>
            <a:ext cx="3086100" cy="508128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4" b="22363"/>
          <a:stretch>
            <a:fillRect/>
          </a:stretch>
        </p:blipFill>
        <p:spPr>
          <a:xfrm>
            <a:off x="5331555" y="1464798"/>
            <a:ext cx="3086100" cy="50812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矩形 7"/>
          <p:cNvSpPr/>
          <p:nvPr/>
        </p:nvSpPr>
        <p:spPr>
          <a:xfrm>
            <a:off x="5331555" y="3933056"/>
            <a:ext cx="3086100" cy="1584176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187624" y="2053614"/>
            <a:ext cx="648072" cy="727314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340538" y="2348880"/>
            <a:ext cx="1823750" cy="36004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130622"/>
            <a:ext cx="7772400" cy="922114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1.2</a:t>
            </a:r>
            <a:r>
              <a:rPr lang="zh-CN" altLang="en-US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软件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准备</a:t>
            </a:r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—</a:t>
            </a:r>
            <a:r>
              <a:rPr lang="zh-CN" altLang="en-US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会议使用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908720"/>
            <a:ext cx="84969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ts val="1800"/>
              </a:lnSpc>
            </a:pP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进入会议室后，可使用“静音”按钮控制声音、“停止视频”按钮控制画面、“聊天”按钮进入对话框。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0" b="5719"/>
          <a:stretch>
            <a:fillRect/>
          </a:stretch>
        </p:blipFill>
        <p:spPr>
          <a:xfrm>
            <a:off x="821600" y="1422067"/>
            <a:ext cx="3086100" cy="52009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8" b="5719"/>
          <a:stretch>
            <a:fillRect/>
          </a:stretch>
        </p:blipFill>
        <p:spPr>
          <a:xfrm>
            <a:off x="5148064" y="1422068"/>
            <a:ext cx="3086100" cy="52009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矩形 10"/>
          <p:cNvSpPr/>
          <p:nvPr/>
        </p:nvSpPr>
        <p:spPr>
          <a:xfrm>
            <a:off x="899592" y="6165304"/>
            <a:ext cx="1152128" cy="51129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658100" y="6165304"/>
            <a:ext cx="514300" cy="51129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88224" y="4797152"/>
            <a:ext cx="514300" cy="51129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130622"/>
            <a:ext cx="7772400" cy="922114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1.2</a:t>
            </a:r>
            <a:r>
              <a:rPr lang="zh-CN" altLang="en-US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软件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准备</a:t>
            </a:r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—</a:t>
            </a:r>
            <a:r>
              <a:rPr lang="zh-CN" altLang="en-US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等候考试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908720"/>
            <a:ext cx="8496944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ts val="1800"/>
              </a:lnSpc>
            </a:pP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正式考试开始后，根据主持人（考务人员）抽签顺序，依次进行考试，其他考生移至候考室。有问题可通过聊天界面私聊。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5" b="5501"/>
          <a:stretch>
            <a:fillRect/>
          </a:stretch>
        </p:blipFill>
        <p:spPr>
          <a:xfrm>
            <a:off x="1043608" y="1462718"/>
            <a:ext cx="3086100" cy="513463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矩形 11"/>
          <p:cNvSpPr/>
          <p:nvPr/>
        </p:nvSpPr>
        <p:spPr>
          <a:xfrm>
            <a:off x="2329508" y="5733256"/>
            <a:ext cx="514300" cy="511290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5" b="5501"/>
          <a:stretch>
            <a:fillRect/>
          </a:stretch>
        </p:blipFill>
        <p:spPr>
          <a:xfrm>
            <a:off x="5076056" y="1462718"/>
            <a:ext cx="3086100" cy="51346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40966"/>
          </a:xfrm>
        </p:spPr>
        <p:txBody>
          <a:bodyPr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1.3 </a:t>
            </a:r>
            <a:r>
              <a:rPr lang="zh-CN" altLang="en-US" dirty="0">
                <a:solidFill>
                  <a:srgbClr val="FF0000"/>
                </a:solidFill>
                <a:latin typeface="方正剪纸简体" pitchFamily="65" charset="-122"/>
                <a:ea typeface="方正剪纸简体" pitchFamily="65" charset="-122"/>
              </a:rPr>
              <a:t>网  络  准  备</a:t>
            </a:r>
            <a:endParaRPr lang="zh-CN" altLang="en-US" dirty="0">
              <a:solidFill>
                <a:srgbClr val="FF0000"/>
              </a:solidFill>
              <a:latin typeface="方正剪纸简体" pitchFamily="65" charset="-122"/>
              <a:ea typeface="方正剪纸简体" pitchFamily="65" charset="-122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2636912"/>
            <a:ext cx="1592263" cy="168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291" y="2636912"/>
            <a:ext cx="1928813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2743274"/>
            <a:ext cx="2073275" cy="157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539552" y="1196752"/>
            <a:ext cx="828092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考生应确保网络良好、能满足考试要求，保障具备 有线宽带网络、</a:t>
            </a:r>
            <a:r>
              <a:rPr lang="en-US" altLang="zh-CN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WIFI 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4G </a:t>
            </a:r>
            <a:r>
              <a:rPr lang="zh-CN" altLang="en-US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网络等两种以上网络条件</a:t>
            </a:r>
            <a:r>
              <a:rPr lang="zh-CN" altLang="en-US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。（建议使用有线宽带网络）</a:t>
            </a:r>
            <a:endParaRPr lang="zh-CN" altLang="en-US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3528" y="4941168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注：选用</a:t>
            </a:r>
            <a:r>
              <a:rPr lang="en-US" altLang="zh-CN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4G</a:t>
            </a:r>
            <a:r>
              <a:rPr lang="zh-CN" altLang="en-US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网络的考生，应确保手机剩余流量充足，避免因流量不足造成网络中断。</a:t>
            </a:r>
            <a:endParaRPr lang="zh-CN" altLang="en-US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noFill/>
        <a:ln>
          <a:solidFill>
            <a:schemeClr val="tx1"/>
          </a:solidFill>
          <a:prstDash val="solid"/>
        </a:ln>
      </a:spPr>
      <a:bodyPr wrap="square">
        <a:spAutoFit/>
      </a:bodyPr>
      <a:lstStyle>
        <a:defPPr>
          <a:defRPr dirty="0">
            <a:latin typeface="楷体_GB2312" panose="02010609030101010101" pitchFamily="49" charset="-122"/>
            <a:ea typeface="楷体_GB2312" panose="02010609030101010101" pitchFamily="49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1618</Words>
  <Application>WPS 演示</Application>
  <PresentationFormat>全屏显示(4:3)</PresentationFormat>
  <Paragraphs>114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5" baseType="lpstr">
      <vt:lpstr>Arial</vt:lpstr>
      <vt:lpstr>宋体</vt:lpstr>
      <vt:lpstr>Wingdings</vt:lpstr>
      <vt:lpstr>楷体_GB2312</vt:lpstr>
      <vt:lpstr>Wingdings 2</vt:lpstr>
      <vt:lpstr>方正剪纸简体</vt:lpstr>
      <vt:lpstr>方正小标宋简体</vt:lpstr>
      <vt:lpstr>Perpetua</vt:lpstr>
      <vt:lpstr>微软雅黑</vt:lpstr>
      <vt:lpstr>Arial Unicode MS</vt:lpstr>
      <vt:lpstr>Franklin Gothic Book</vt:lpstr>
      <vt:lpstr>幼圆</vt:lpstr>
      <vt:lpstr>Calibri</vt:lpstr>
      <vt:lpstr>平衡</vt:lpstr>
      <vt:lpstr>黔南幼专2022年分类招生线上考试 考生操作手册</vt:lpstr>
      <vt:lpstr>PowerPoint 演示文稿</vt:lpstr>
      <vt:lpstr>PowerPoint 演示文稿</vt:lpstr>
      <vt:lpstr>1.2 软件准备—下载安装</vt:lpstr>
      <vt:lpstr>1.2 软件准备—注册登录</vt:lpstr>
      <vt:lpstr>1.2软件准备—加入会议</vt:lpstr>
      <vt:lpstr>1.2软件准备—会议使用</vt:lpstr>
      <vt:lpstr>1.2软件准备—等候考试</vt:lpstr>
      <vt:lpstr>1.3 网  络  准  备</vt:lpstr>
      <vt:lpstr>1.4 环境准备—考场整体环境</vt:lpstr>
      <vt:lpstr>1.5 环境准备—机位布置</vt:lpstr>
      <vt:lpstr>1.6 视  频  提  交</vt:lpstr>
      <vt:lpstr>1.7 模  拟  演  练</vt:lpstr>
      <vt:lpstr>02 线上考试</vt:lpstr>
      <vt:lpstr>PowerPoint 演示文稿</vt:lpstr>
      <vt:lpstr>PowerPoint 演示文稿</vt:lpstr>
      <vt:lpstr>PowerPoint 演示文稿</vt:lpstr>
      <vt:lpstr>PowerPoint 演示文稿</vt:lpstr>
      <vt:lpstr>03  问题处理</vt:lpstr>
      <vt:lpstr>问  题  处  理</vt:lpstr>
      <vt:lpstr>祝各位考生一切顺利！ 金秋九月与你相约！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黔南民族师范学院2020年硕士研究生 网络远程复试考生操作手册</dc:title>
  <dc:creator>Administrator</dc:creator>
  <cp:lastModifiedBy>周瑞</cp:lastModifiedBy>
  <cp:revision>112</cp:revision>
  <dcterms:created xsi:type="dcterms:W3CDTF">2020-05-13T08:07:00Z</dcterms:created>
  <dcterms:modified xsi:type="dcterms:W3CDTF">2022-03-23T02:02:42Z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00A2E4D0007045D9B1B8A09293D222AC</vt:lpwstr>
  </property>
  <property fmtid="{D5CDD505-2E9C-101B-9397-08002B2CF9AE}" pid="3" name="KSOProductBuildVer">
    <vt:lpwstr>2052-11.1.0.11365</vt:lpwstr>
  </property>
</Properties>
</file>